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9" r:id="rId5"/>
    <p:sldId id="270" r:id="rId6"/>
    <p:sldId id="271" r:id="rId7"/>
    <p:sldId id="272" r:id="rId8"/>
    <p:sldId id="273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2" autoAdjust="0"/>
    <p:restoredTop sz="94660"/>
  </p:normalViewPr>
  <p:slideViewPr>
    <p:cSldViewPr>
      <p:cViewPr varScale="1">
        <p:scale>
          <a:sx n="96" d="100"/>
          <a:sy n="96" d="100"/>
        </p:scale>
        <p:origin x="64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3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4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5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6.wmf"/><Relationship Id="rId4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45122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ZERO AND NEGATIVE EXPONENT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1483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/>
              <a:t>ZERO AND NEGATIVE EXPONENT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5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4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2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6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19.wmf"/><Relationship Id="rId4" Type="http://schemas.openxmlformats.org/officeDocument/2006/relationships/image" Target="../media/image2.png"/><Relationship Id="rId9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Factoring By Grouping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8 Lesson 8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 polynomials by grouping.</a:t>
            </a: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Factoring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/>
              <a:t>Grouping</a:t>
            </a:r>
          </a:p>
          <a:p>
            <a:pPr>
              <a:buFont typeface="Symbol" panose="05050102010706020507" pitchFamily="18" charset="2"/>
              <a:buChar char="·"/>
            </a:pPr>
            <a:endParaRPr lang="en-US" sz="2400" dirty="0"/>
          </a:p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2400" dirty="0"/>
          </a:p>
          <a:p>
            <a:pPr>
              <a:buNone/>
            </a:pPr>
            <a:endParaRPr lang="en-US" sz="2400" dirty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Factoring by Grouping: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971550"/>
            <a:ext cx="8229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/>
              <a:t>Steps in Factoring by Grouping:</a:t>
            </a:r>
            <a:endParaRPr lang="en-US" sz="2400" dirty="0"/>
          </a:p>
          <a:p>
            <a:pPr algn="just"/>
            <a:r>
              <a:rPr lang="en-US" sz="2400" dirty="0"/>
              <a:t> </a:t>
            </a:r>
          </a:p>
          <a:p>
            <a:pPr algn="just"/>
            <a:r>
              <a:rPr lang="en-US" sz="2400" dirty="0"/>
              <a:t>Step 1: rewrite four terms so that the first two terms have a common factor and the last two terms have common factor.</a:t>
            </a:r>
          </a:p>
          <a:p>
            <a:pPr algn="just"/>
            <a:r>
              <a:rPr lang="en-US" sz="2400" dirty="0"/>
              <a:t>Step 2: Group the first two terms and the last two terms.</a:t>
            </a:r>
          </a:p>
          <a:p>
            <a:pPr algn="just"/>
            <a:r>
              <a:rPr lang="en-US" sz="2400" dirty="0"/>
              <a:t>Step 3:  Both the first two terms and last two terms have a common factor. Use the distributive property to factor each group of two terms.</a:t>
            </a:r>
          </a:p>
          <a:p>
            <a:pPr algn="just"/>
            <a:r>
              <a:rPr lang="en-US" sz="2400" dirty="0"/>
              <a:t>Step 4: Finally, you can factor the common binomial factor.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 </a:t>
            </a:r>
            <a:r>
              <a:rPr lang="en-US" sz="2400" b="1" dirty="0"/>
              <a:t>Factor the following polynomials by grouping.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graphicFrame>
        <p:nvGraphicFramePr>
          <p:cNvPr id="141328" name="Object 16"/>
          <p:cNvGraphicFramePr>
            <a:graphicFrameLocks noChangeAspect="1"/>
          </p:cNvGraphicFramePr>
          <p:nvPr/>
        </p:nvGraphicFramePr>
        <p:xfrm>
          <a:off x="228600" y="1276350"/>
          <a:ext cx="29686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6" name="Equation" r:id="rId5" imgW="1079280" imgH="203040" progId="Equation.DSMT4">
                  <p:embed/>
                </p:oleObj>
              </mc:Choice>
              <mc:Fallback>
                <p:oleObj name="Equation" r:id="rId5" imgW="1079280" imgH="203040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76350"/>
                        <a:ext cx="29686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29" name="Object 17"/>
          <p:cNvGraphicFramePr>
            <a:graphicFrameLocks noChangeAspect="1"/>
          </p:cNvGraphicFramePr>
          <p:nvPr/>
        </p:nvGraphicFramePr>
        <p:xfrm>
          <a:off x="4038600" y="1238250"/>
          <a:ext cx="3321051" cy="583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7" name="Equation" r:id="rId7" imgW="1155600" imgH="203040" progId="Equation.DSMT4">
                  <p:embed/>
                </p:oleObj>
              </mc:Choice>
              <mc:Fallback>
                <p:oleObj name="Equation" r:id="rId7" imgW="1155600" imgH="203040" progId="Equation.DSMT4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238250"/>
                        <a:ext cx="3321051" cy="5839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30" name="Object 18"/>
          <p:cNvGraphicFramePr>
            <a:graphicFrameLocks noChangeAspect="1"/>
          </p:cNvGraphicFramePr>
          <p:nvPr/>
        </p:nvGraphicFramePr>
        <p:xfrm>
          <a:off x="228600" y="3015404"/>
          <a:ext cx="3352800" cy="596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8" name="Equation" r:id="rId9" imgW="1143000" imgH="203040" progId="Equation.DSMT4">
                  <p:embed/>
                </p:oleObj>
              </mc:Choice>
              <mc:Fallback>
                <p:oleObj name="Equation" r:id="rId9" imgW="1143000" imgH="20304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015404"/>
                        <a:ext cx="3352800" cy="5960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31" name="Object 19"/>
          <p:cNvGraphicFramePr>
            <a:graphicFrameLocks noChangeAspect="1"/>
          </p:cNvGraphicFramePr>
          <p:nvPr/>
        </p:nvGraphicFramePr>
        <p:xfrm>
          <a:off x="4038600" y="2998376"/>
          <a:ext cx="3048000" cy="602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39" name="Equation" r:id="rId11" imgW="1028520" imgH="203040" progId="Equation.DSMT4">
                  <p:embed/>
                </p:oleObj>
              </mc:Choice>
              <mc:Fallback>
                <p:oleObj name="Equation" r:id="rId11" imgW="1028520" imgH="203040" progId="Equation.DSMT4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998376"/>
                        <a:ext cx="3048000" cy="602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 </a:t>
            </a:r>
            <a:r>
              <a:rPr lang="en-US" sz="2400" b="1" dirty="0"/>
              <a:t>Factor the following polynomials by grouping.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graphicFrame>
        <p:nvGraphicFramePr>
          <p:cNvPr id="141328" name="Object 16"/>
          <p:cNvGraphicFramePr>
            <a:graphicFrameLocks noChangeAspect="1"/>
          </p:cNvGraphicFramePr>
          <p:nvPr/>
        </p:nvGraphicFramePr>
        <p:xfrm>
          <a:off x="914400" y="1352550"/>
          <a:ext cx="29686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3" name="Equation" r:id="rId5" imgW="1079280" imgH="203040" progId="Equation.DSMT4">
                  <p:embed/>
                </p:oleObj>
              </mc:Choice>
              <mc:Fallback>
                <p:oleObj name="Equation" r:id="rId5" imgW="1079280" imgH="2030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352550"/>
                        <a:ext cx="2968625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4" name="Object 6"/>
          <p:cNvGraphicFramePr>
            <a:graphicFrameLocks noChangeAspect="1"/>
          </p:cNvGraphicFramePr>
          <p:nvPr/>
        </p:nvGraphicFramePr>
        <p:xfrm>
          <a:off x="838200" y="2266950"/>
          <a:ext cx="3124200" cy="574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4" name="Equation" r:id="rId7" imgW="1104840" imgH="203040" progId="Equation.DSMT4">
                  <p:embed/>
                </p:oleObj>
              </mc:Choice>
              <mc:Fallback>
                <p:oleObj name="Equation" r:id="rId7" imgW="110484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66950"/>
                        <a:ext cx="3124200" cy="574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5" name="Object 7"/>
          <p:cNvGraphicFramePr>
            <a:graphicFrameLocks noChangeAspect="1"/>
          </p:cNvGraphicFramePr>
          <p:nvPr/>
        </p:nvGraphicFramePr>
        <p:xfrm>
          <a:off x="838199" y="2876550"/>
          <a:ext cx="3733801" cy="58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5" name="Equation" r:id="rId9" imgW="1307880" imgH="203040" progId="Equation.DSMT4">
                  <p:embed/>
                </p:oleObj>
              </mc:Choice>
              <mc:Fallback>
                <p:oleObj name="Equation" r:id="rId9" imgW="130788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99" y="2876550"/>
                        <a:ext cx="3733801" cy="5800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6" name="Object 8"/>
          <p:cNvGraphicFramePr>
            <a:graphicFrameLocks noChangeAspect="1"/>
          </p:cNvGraphicFramePr>
          <p:nvPr/>
        </p:nvGraphicFramePr>
        <p:xfrm>
          <a:off x="838200" y="3562350"/>
          <a:ext cx="36957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6" name="Equation" r:id="rId11" imgW="1231560" imgH="203040" progId="Equation.DSMT4">
                  <p:embed/>
                </p:oleObj>
              </mc:Choice>
              <mc:Fallback>
                <p:oleObj name="Equation" r:id="rId11" imgW="123156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562350"/>
                        <a:ext cx="36957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7" name="Object 9"/>
          <p:cNvGraphicFramePr>
            <a:graphicFrameLocks noChangeAspect="1"/>
          </p:cNvGraphicFramePr>
          <p:nvPr/>
        </p:nvGraphicFramePr>
        <p:xfrm>
          <a:off x="838200" y="4248150"/>
          <a:ext cx="2857501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507" name="Equation" r:id="rId13" imgW="952200" imgH="203040" progId="Equation.DSMT4">
                  <p:embed/>
                </p:oleObj>
              </mc:Choice>
              <mc:Fallback>
                <p:oleObj name="Equation" r:id="rId13" imgW="95220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48150"/>
                        <a:ext cx="2857501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52400" y="1885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1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91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 </a:t>
            </a:r>
            <a:r>
              <a:rPr lang="en-US" sz="2400" b="1" dirty="0"/>
              <a:t>Factor the following polynomials by grouping.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graphicFrame>
        <p:nvGraphicFramePr>
          <p:cNvPr id="141329" name="Object 17"/>
          <p:cNvGraphicFramePr>
            <a:graphicFrameLocks noChangeAspect="1"/>
          </p:cNvGraphicFramePr>
          <p:nvPr/>
        </p:nvGraphicFramePr>
        <p:xfrm>
          <a:off x="838200" y="1276350"/>
          <a:ext cx="3321051" cy="583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1" name="Equation" r:id="rId5" imgW="1155600" imgH="203040" progId="Equation.DSMT4">
                  <p:embed/>
                </p:oleObj>
              </mc:Choice>
              <mc:Fallback>
                <p:oleObj name="Equation" r:id="rId5" imgW="1155600" imgH="2030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276350"/>
                        <a:ext cx="3321051" cy="5839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2400" y="1885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193542" name="Object 6"/>
          <p:cNvGraphicFramePr>
            <a:graphicFrameLocks noChangeAspect="1"/>
          </p:cNvGraphicFramePr>
          <p:nvPr/>
        </p:nvGraphicFramePr>
        <p:xfrm>
          <a:off x="685800" y="2266950"/>
          <a:ext cx="3429000" cy="602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2" name="Equation" r:id="rId7" imgW="1155600" imgH="203040" progId="Equation.DSMT4">
                  <p:embed/>
                </p:oleObj>
              </mc:Choice>
              <mc:Fallback>
                <p:oleObj name="Equation" r:id="rId7" imgW="115560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66950"/>
                        <a:ext cx="3429000" cy="6029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43" name="Object 7"/>
          <p:cNvGraphicFramePr>
            <a:graphicFrameLocks noChangeAspect="1"/>
          </p:cNvGraphicFramePr>
          <p:nvPr/>
        </p:nvGraphicFramePr>
        <p:xfrm>
          <a:off x="685800" y="2876550"/>
          <a:ext cx="37338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3" name="Equation" r:id="rId9" imgW="1371600" imgH="228600" progId="Equation.DSMT4">
                  <p:embed/>
                </p:oleObj>
              </mc:Choice>
              <mc:Fallback>
                <p:oleObj name="Equation" r:id="rId9" imgW="137160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76550"/>
                        <a:ext cx="37338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44" name="Object 8"/>
          <p:cNvGraphicFramePr>
            <a:graphicFrameLocks noChangeAspect="1"/>
          </p:cNvGraphicFramePr>
          <p:nvPr/>
        </p:nvGraphicFramePr>
        <p:xfrm>
          <a:off x="685799" y="3562349"/>
          <a:ext cx="3429001" cy="55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4" name="Equation" r:id="rId11" imgW="1244520" imgH="203040" progId="Equation.DSMT4">
                  <p:embed/>
                </p:oleObj>
              </mc:Choice>
              <mc:Fallback>
                <p:oleObj name="Equation" r:id="rId11" imgW="124452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799" y="3562349"/>
                        <a:ext cx="3429001" cy="559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45" name="Object 9"/>
          <p:cNvGraphicFramePr>
            <a:graphicFrameLocks noChangeAspect="1"/>
          </p:cNvGraphicFramePr>
          <p:nvPr/>
        </p:nvGraphicFramePr>
        <p:xfrm>
          <a:off x="685800" y="4248150"/>
          <a:ext cx="2857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55" name="Equation" r:id="rId13" imgW="952200" imgH="203040" progId="Equation.DSMT4">
                  <p:embed/>
                </p:oleObj>
              </mc:Choice>
              <mc:Fallback>
                <p:oleObj name="Equation" r:id="rId13" imgW="95220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248150"/>
                        <a:ext cx="28575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9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 </a:t>
            </a:r>
            <a:r>
              <a:rPr lang="en-US" sz="2400" b="1" dirty="0"/>
              <a:t>Factor the following polynomials by grouping.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graphicFrame>
        <p:nvGraphicFramePr>
          <p:cNvPr id="141330" name="Object 18"/>
          <p:cNvGraphicFramePr>
            <a:graphicFrameLocks noChangeAspect="1"/>
          </p:cNvGraphicFramePr>
          <p:nvPr/>
        </p:nvGraphicFramePr>
        <p:xfrm>
          <a:off x="381000" y="1276350"/>
          <a:ext cx="3352800" cy="5960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3" name="Equation" r:id="rId5" imgW="1143000" imgH="203040" progId="Equation.DSMT4">
                  <p:embed/>
                </p:oleObj>
              </mc:Choice>
              <mc:Fallback>
                <p:oleObj name="Equation" r:id="rId5" imgW="1143000" imgH="20304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76350"/>
                        <a:ext cx="3352800" cy="5960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2400" y="1885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194566" name="Object 6"/>
          <p:cNvGraphicFramePr>
            <a:graphicFrameLocks noChangeAspect="1"/>
          </p:cNvGraphicFramePr>
          <p:nvPr/>
        </p:nvGraphicFramePr>
        <p:xfrm>
          <a:off x="419100" y="2266950"/>
          <a:ext cx="4381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4" name="Equation" r:id="rId7" imgW="1460160" imgH="203040" progId="Equation.DSMT4">
                  <p:embed/>
                </p:oleObj>
              </mc:Choice>
              <mc:Fallback>
                <p:oleObj name="Equation" r:id="rId7" imgW="146016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2266950"/>
                        <a:ext cx="4381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7" name="Object 7"/>
          <p:cNvGraphicFramePr>
            <a:graphicFrameLocks noChangeAspect="1"/>
          </p:cNvGraphicFramePr>
          <p:nvPr/>
        </p:nvGraphicFramePr>
        <p:xfrm>
          <a:off x="419100" y="2952750"/>
          <a:ext cx="38100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5" name="Equation" r:id="rId9" imgW="1269720" imgH="203040" progId="Equation.DSMT4">
                  <p:embed/>
                </p:oleObj>
              </mc:Choice>
              <mc:Fallback>
                <p:oleObj name="Equation" r:id="rId9" imgW="126972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2952750"/>
                        <a:ext cx="38100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8" name="Object 8"/>
          <p:cNvGraphicFramePr>
            <a:graphicFrameLocks noChangeAspect="1"/>
          </p:cNvGraphicFramePr>
          <p:nvPr/>
        </p:nvGraphicFramePr>
        <p:xfrm>
          <a:off x="393700" y="3714750"/>
          <a:ext cx="2895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6" name="Equation" r:id="rId11" imgW="965160" imgH="203040" progId="Equation.DSMT4">
                  <p:embed/>
                </p:oleObj>
              </mc:Choice>
              <mc:Fallback>
                <p:oleObj name="Equation" r:id="rId11" imgW="96516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700" y="3714750"/>
                        <a:ext cx="28956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Sample problem 1:  </a:t>
            </a:r>
            <a:r>
              <a:rPr lang="en-US" sz="2400" b="1" dirty="0"/>
              <a:t>Factor the following polynomials by grouping.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>
                <a:latin typeface="Cambria" panose="02040503050406030204" pitchFamily="18" charset="0"/>
              </a:rPr>
              <a:t>Factoring by Grouping</a:t>
            </a:r>
          </a:p>
        </p:txBody>
      </p:sp>
      <p:graphicFrame>
        <p:nvGraphicFramePr>
          <p:cNvPr id="141331" name="Object 19"/>
          <p:cNvGraphicFramePr>
            <a:graphicFrameLocks noChangeAspect="1"/>
          </p:cNvGraphicFramePr>
          <p:nvPr/>
        </p:nvGraphicFramePr>
        <p:xfrm>
          <a:off x="304800" y="1276350"/>
          <a:ext cx="3048000" cy="6020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7" name="Equation" r:id="rId5" imgW="1028520" imgH="203040" progId="Equation.DSMT4">
                  <p:embed/>
                </p:oleObj>
              </mc:Choice>
              <mc:Fallback>
                <p:oleObj name="Equation" r:id="rId5" imgW="1028520" imgH="20304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76350"/>
                        <a:ext cx="3048000" cy="6020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2400" y="18859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Solution:</a:t>
            </a:r>
          </a:p>
        </p:txBody>
      </p:sp>
      <p:graphicFrame>
        <p:nvGraphicFramePr>
          <p:cNvPr id="195590" name="Object 6"/>
          <p:cNvGraphicFramePr>
            <a:graphicFrameLocks noChangeAspect="1"/>
          </p:cNvGraphicFramePr>
          <p:nvPr/>
        </p:nvGraphicFramePr>
        <p:xfrm>
          <a:off x="304800" y="2266950"/>
          <a:ext cx="392906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8" name="Equation" r:id="rId7" imgW="1257120" imgH="203040" progId="Equation.DSMT4">
                  <p:embed/>
                </p:oleObj>
              </mc:Choice>
              <mc:Fallback>
                <p:oleObj name="Equation" r:id="rId7" imgW="125712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266950"/>
                        <a:ext cx="392906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91" name="Object 7"/>
          <p:cNvGraphicFramePr>
            <a:graphicFrameLocks noChangeAspect="1"/>
          </p:cNvGraphicFramePr>
          <p:nvPr/>
        </p:nvGraphicFramePr>
        <p:xfrm>
          <a:off x="304800" y="2952750"/>
          <a:ext cx="37306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99" name="Equation" r:id="rId9" imgW="1193760" imgH="203040" progId="Equation.DSMT4">
                  <p:embed/>
                </p:oleObj>
              </mc:Choice>
              <mc:Fallback>
                <p:oleObj name="Equation" r:id="rId9" imgW="119376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952750"/>
                        <a:ext cx="3730625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92" name="Object 8"/>
          <p:cNvGraphicFramePr>
            <a:graphicFrameLocks noChangeAspect="1"/>
          </p:cNvGraphicFramePr>
          <p:nvPr/>
        </p:nvGraphicFramePr>
        <p:xfrm>
          <a:off x="304800" y="3714750"/>
          <a:ext cx="2819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00" name="Equation" r:id="rId11" imgW="939600" imgH="203040" progId="Equation.DSMT4">
                  <p:embed/>
                </p:oleObj>
              </mc:Choice>
              <mc:Fallback>
                <p:oleObj name="Equation" r:id="rId11" imgW="939600" imgH="2030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714750"/>
                        <a:ext cx="2819400" cy="6096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9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145</Words>
  <Application>Microsoft Office PowerPoint</Application>
  <PresentationFormat>On-screen Show (16:9)</PresentationFormat>
  <Paragraphs>40</Paragraphs>
  <Slides>8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Cambria</vt:lpstr>
      <vt:lpstr>Symbol</vt:lpstr>
      <vt:lpstr>Office Theme</vt:lpstr>
      <vt:lpstr>Equation</vt:lpstr>
      <vt:lpstr>Factoring By Grouping</vt:lpstr>
      <vt:lpstr>Factoring by Grouping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197</cp:revision>
  <dcterms:created xsi:type="dcterms:W3CDTF">2016-12-20T05:05:08Z</dcterms:created>
  <dcterms:modified xsi:type="dcterms:W3CDTF">2017-04-01T22:57:19Z</dcterms:modified>
</cp:coreProperties>
</file>